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1"/>
  </p:notesMasterIdLst>
  <p:handoutMasterIdLst>
    <p:handoutMasterId r:id="rId12"/>
  </p:handoutMasterIdLst>
  <p:sldIdLst>
    <p:sldId id="268" r:id="rId2"/>
    <p:sldId id="287" r:id="rId3"/>
    <p:sldId id="288" r:id="rId4"/>
    <p:sldId id="289" r:id="rId5"/>
    <p:sldId id="290" r:id="rId6"/>
    <p:sldId id="306" r:id="rId7"/>
    <p:sldId id="307" r:id="rId8"/>
    <p:sldId id="308" r:id="rId9"/>
    <p:sldId id="30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85ED"/>
    <a:srgbClr val="000E41"/>
    <a:srgbClr val="E7E7E7"/>
    <a:srgbClr val="6C1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5" autoAdjust="0"/>
    <p:restoredTop sz="96801" autoAdjust="0"/>
  </p:normalViewPr>
  <p:slideViewPr>
    <p:cSldViewPr snapToGrid="0" snapToObjects="1">
      <p:cViewPr varScale="1">
        <p:scale>
          <a:sx n="72" d="100"/>
          <a:sy n="72" d="100"/>
        </p:scale>
        <p:origin x="1344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006B0-55B5-A94B-972C-DE525CA2EB25}" type="datetime1">
              <a:rPr lang="en-US" smtClean="0"/>
              <a:t>7/14/2017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1B5B2-D6C0-A546-8F0A-27543F67F0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572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0FF39-401E-6444-B1F5-76F9F2BA9CD5}" type="datetime1">
              <a:rPr lang="en-US" smtClean="0"/>
              <a:t>7/14/2017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521B3-8F2F-8E4A-B255-8BA8EDCE80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1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521B3-8F2F-8E4A-B255-8BA8EDCE80E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04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9E0-E2DF-455A-8CF0-BA7CD71D585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01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9E0-E2DF-455A-8CF0-BA7CD71D585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6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9E0-E2DF-455A-8CF0-BA7CD71D585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9E0-E2DF-455A-8CF0-BA7CD71D585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3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5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7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59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8468"/>
            <a:ext cx="9144000" cy="1138239"/>
          </a:xfrm>
          <a:prstGeom prst="rect">
            <a:avLst/>
          </a:prstGeom>
          <a:solidFill>
            <a:srgbClr val="000E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rgbClr val="000E41"/>
              </a:solidFill>
            </a:endParaRPr>
          </a:p>
        </p:txBody>
      </p:sp>
      <p:pic>
        <p:nvPicPr>
          <p:cNvPr id="6" name="Picture 1" descr="Rectangles_left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" y="5840594"/>
            <a:ext cx="198438" cy="103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191" y="218545"/>
            <a:ext cx="8229600" cy="755123"/>
          </a:xfrm>
          <a:prstGeom prst="rect">
            <a:avLst/>
          </a:prstGeom>
        </p:spPr>
        <p:txBody>
          <a:bodyPr vert="horz"/>
          <a:lstStyle>
            <a:lvl1pPr algn="l">
              <a:defRPr sz="2700" b="1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Subject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1689105"/>
            <a:ext cx="8229591" cy="247967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950" b="1" i="0"/>
            </a:lvl1pPr>
            <a:lvl2pPr marL="171450" indent="-171450">
              <a:buFont typeface="Wingdings" charset="2"/>
              <a:buChar char="§"/>
              <a:defRPr sz="1350" baseline="0">
                <a:solidFill>
                  <a:schemeClr val="accent5"/>
                </a:solidFill>
              </a:defRPr>
            </a:lvl2pPr>
            <a:lvl3pPr marL="298847" indent="-127397">
              <a:buFont typeface="Wingdings" charset="2"/>
              <a:buChar char="§"/>
              <a:defRPr sz="1350">
                <a:solidFill>
                  <a:schemeClr val="accent5"/>
                </a:solidFill>
              </a:defRPr>
            </a:lvl3pPr>
            <a:lvl4pPr marL="432197" indent="-133350">
              <a:buFont typeface="Wingdings" charset="2"/>
              <a:buChar char="§"/>
              <a:defRPr sz="1350">
                <a:solidFill>
                  <a:schemeClr val="accent5"/>
                </a:solidFill>
              </a:defRPr>
            </a:lvl4pPr>
            <a:lvl5pPr marL="558404" indent="-126206">
              <a:buFont typeface="Wingdings" charset="2"/>
              <a:buChar char="§"/>
              <a:defRPr sz="135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Statement</a:t>
            </a:r>
          </a:p>
          <a:p>
            <a:pPr lvl="1"/>
            <a:r>
              <a:rPr lang="en-US" dirty="0"/>
              <a:t>Supporting Statement</a:t>
            </a:r>
          </a:p>
          <a:p>
            <a:pPr lvl="2"/>
            <a:r>
              <a:rPr lang="en-US" dirty="0"/>
              <a:t>Level 3</a:t>
            </a:r>
          </a:p>
          <a:p>
            <a:pPr lvl="3"/>
            <a:r>
              <a:rPr lang="en-US" dirty="0"/>
              <a:t>Level 4</a:t>
            </a:r>
          </a:p>
          <a:p>
            <a:pPr lvl="4"/>
            <a:r>
              <a:rPr lang="en-US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662088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5800" y="2915738"/>
            <a:ext cx="7410450" cy="1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0" cap="all">
                <a:solidFill>
                  <a:schemeClr val="accent2"/>
                </a:solidFill>
                <a:latin typeface="Avenir LT Std 95 Black"/>
              </a:defRPr>
            </a:lvl1pPr>
          </a:lstStyle>
          <a:p>
            <a:r>
              <a:rPr lang="en-GB"/>
              <a:t>CLICK TO EDIT</a:t>
            </a:r>
            <a:endParaRPr lang="en-GB" dirty="0"/>
          </a:p>
        </p:txBody>
      </p:sp>
      <p:sp>
        <p:nvSpPr>
          <p:cNvPr id="3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4922803"/>
            <a:ext cx="6477000" cy="5720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675" b="0" kern="0" cap="all" spc="150" baseline="0">
                <a:solidFill>
                  <a:schemeClr val="accent3"/>
                </a:solidFill>
                <a:latin typeface="Avenir LT Std 95 Black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1" name="Text Placeholder 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85800" y="1032934"/>
            <a:ext cx="7410450" cy="18372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300" b="0" cap="all">
                <a:solidFill>
                  <a:schemeClr val="accent1"/>
                </a:solidFill>
                <a:latin typeface="Avenir LT Std 35 Light"/>
              </a:defRPr>
            </a:lvl1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grpSp>
        <p:nvGrpSpPr>
          <p:cNvPr id="2" name="Group 39"/>
          <p:cNvGrpSpPr>
            <a:grpSpLocks noChangeAspect="1"/>
          </p:cNvGrpSpPr>
          <p:nvPr userDrawn="1"/>
        </p:nvGrpSpPr>
        <p:grpSpPr>
          <a:xfrm>
            <a:off x="762008" y="5875873"/>
            <a:ext cx="7616919" cy="414867"/>
            <a:chOff x="762001" y="4540250"/>
            <a:chExt cx="7434072" cy="300993"/>
          </a:xfrm>
        </p:grpSpPr>
        <p:pic>
          <p:nvPicPr>
            <p:cNvPr id="41" name="Picture 40" descr="6logo_lockup_GREY_EVEN_01.2016.png"/>
            <p:cNvPicPr>
              <a:picLocks noChangeAspect="1"/>
            </p:cNvPicPr>
            <p:nvPr userDrawn="1"/>
          </p:nvPicPr>
          <p:blipFill>
            <a:blip r:embed="rId2" cstate="email">
              <a:alphaModFix amt="8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1" y="4540250"/>
              <a:ext cx="7434072" cy="295305"/>
            </a:xfrm>
            <a:prstGeom prst="rect">
              <a:avLst/>
            </a:prstGeom>
          </p:spPr>
        </p:pic>
        <p:pic>
          <p:nvPicPr>
            <p:cNvPr id="42" name="Picture 41" descr="6logo_lockup_GREY_EVEN_01.2016.png"/>
            <p:cNvPicPr>
              <a:picLocks noChangeAspect="1"/>
            </p:cNvPicPr>
            <p:nvPr userDrawn="1"/>
          </p:nvPicPr>
          <p:blipFill rotWithShape="1">
            <a:blip r:embed="rId3" cstate="email">
              <a:alphaModFix amt="8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85164" y="4580069"/>
              <a:ext cx="860425" cy="261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484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1" y="2121"/>
          <a:ext cx="1587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1" y="2121"/>
                        <a:ext cx="1587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226485"/>
            <a:ext cx="8377238" cy="1272116"/>
          </a:xfrm>
          <a:prstGeom prst="rect">
            <a:avLst/>
          </a:prstGeom>
        </p:spPr>
        <p:txBody>
          <a:bodyPr lIns="0" tIns="0" rIns="0" bIns="45716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13422" y="6578600"/>
            <a:ext cx="447993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87" rIns="0" bIns="34287" rtlCol="0" anchor="ctr"/>
          <a:lstStyle/>
          <a:p>
            <a:pPr algn="r"/>
            <a:fld id="{4A92D465-875D-43B4-8302-B84A8FC94A2A}" type="slidenum">
              <a:rPr lang="en-GB" sz="600" smtClean="0">
                <a:solidFill>
                  <a:srgbClr val="5A5D60"/>
                </a:solidFill>
                <a:latin typeface="Avenir LT Std 35 Light" pitchFamily="34" charset="0"/>
              </a:rPr>
              <a:pPr algn="r"/>
              <a:t>‹#›</a:t>
            </a:fld>
            <a:endParaRPr lang="en-GB" sz="600" dirty="0">
              <a:solidFill>
                <a:srgbClr val="5A5D60"/>
              </a:solidFill>
              <a:latin typeface="Avenir LT Std 35 Light" pitchFamily="34" charset="0"/>
            </a:endParaRP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4175" y="6276205"/>
            <a:ext cx="8377238" cy="276999"/>
          </a:xfrm>
        </p:spPr>
        <p:txBody>
          <a:bodyPr wrap="square" anchor="b">
            <a:spAutoFit/>
          </a:bodyPr>
          <a:lstStyle>
            <a:lvl1pPr marL="307150" indent="-307150">
              <a:spcBef>
                <a:spcPts val="0"/>
              </a:spcBef>
              <a:tabLst>
                <a:tab pos="253577" algn="r"/>
                <a:tab pos="307150" algn="l"/>
              </a:tabLst>
              <a:defRPr sz="600" b="0">
                <a:solidFill>
                  <a:schemeClr val="tx1"/>
                </a:solidFill>
                <a:latin typeface="Avenir LT Std 35 Light" pitchFamily="34" charset="0"/>
              </a:defRPr>
            </a:lvl1pPr>
            <a:lvl2pPr>
              <a:defRPr sz="600" b="0">
                <a:solidFill>
                  <a:schemeClr val="tx1"/>
                </a:solidFill>
                <a:latin typeface="Avenir LT Std 35 Light" pitchFamily="34" charset="0"/>
              </a:defRPr>
            </a:lvl2pPr>
            <a:lvl3pPr>
              <a:defRPr sz="600" b="0">
                <a:solidFill>
                  <a:schemeClr val="tx1"/>
                </a:solidFill>
                <a:latin typeface="Avenir LT Std 35 Light" pitchFamily="34" charset="0"/>
              </a:defRPr>
            </a:lvl3pPr>
            <a:lvl4pPr>
              <a:defRPr sz="600" b="0">
                <a:solidFill>
                  <a:schemeClr val="tx1"/>
                </a:solidFill>
                <a:latin typeface="Avenir LT Std 35 Light" pitchFamily="34" charset="0"/>
              </a:defRPr>
            </a:lvl4pPr>
            <a:lvl5pPr>
              <a:defRPr sz="600" b="0">
                <a:solidFill>
                  <a:schemeClr val="tx1"/>
                </a:solidFill>
                <a:latin typeface="Avenir LT Std 35 Light" pitchFamily="34" charset="0"/>
              </a:defRPr>
            </a:lvl5pPr>
          </a:lstStyle>
          <a:p>
            <a:pPr lvl="0"/>
            <a:r>
              <a:rPr lang="en-GB"/>
              <a:t>	Note:	Text is anchored to the bottom, enabling deletions or additions without having to move the box</a:t>
            </a:r>
          </a:p>
          <a:p>
            <a:pPr lvl="0"/>
            <a:r>
              <a:rPr lang="en-GB"/>
              <a:t>Source:	Source 8-point, non-bold</a:t>
            </a:r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84178" y="6672138"/>
            <a:ext cx="6607175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>
                <a:solidFill>
                  <a:schemeClr val="tx1"/>
                </a:solidFill>
                <a:latin typeface="Avenir LT Std 35 Light" pitchFamily="34" charset="0"/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Footer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384179" y="23610"/>
            <a:ext cx="3019425" cy="184666"/>
          </a:xfrm>
        </p:spPr>
        <p:txBody>
          <a:bodyPr wrap="square" anchor="ctr">
            <a:spAutoFit/>
          </a:bodyPr>
          <a:lstStyle>
            <a:lvl1pPr>
              <a:defRPr sz="6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600" cap="all" baseline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600" cap="all" baseline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600" cap="all" baseline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600" cap="all" baseline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Running Title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151146" y="-5412"/>
            <a:ext cx="610267" cy="220385"/>
          </a:xfrm>
          <a:prstGeom prst="hexagon">
            <a:avLst>
              <a:gd name="adj" fmla="val 0"/>
              <a:gd name="vf" fmla="val 115470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txBody>
          <a:bodyPr wrap="none" lIns="0" rIns="0" anchor="ctr">
            <a:spAutoFit/>
          </a:bodyPr>
          <a:lstStyle>
            <a:lvl1pPr algn="r">
              <a:defRPr sz="600" b="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b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sticker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642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8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88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2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9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0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28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08682-66C1-AF4D-845A-DFF4B3B9A1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6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image" Target="../media/image12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2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7.xml"/><Relationship Id="rId7" Type="http://schemas.openxmlformats.org/officeDocument/2006/relationships/image" Target="../media/image12.emf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11" Type="http://schemas.openxmlformats.org/officeDocument/2006/relationships/hyperlink" Target="https://mithunghosh.shinyapps.io/score_ensemble_summary_2033109/" TargetMode="External"/><Relationship Id="rId5" Type="http://schemas.openxmlformats.org/officeDocument/2006/relationships/notesSlide" Target="../notesSlides/notesSlide4.xml"/><Relationship Id="rId10" Type="http://schemas.openxmlformats.org/officeDocument/2006/relationships/hyperlink" Target="https://mithunghosh.shinyapps.io/Score_ensemble_summary_2034203/" TargetMode="Externa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2.emf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"/>
          <p:cNvSpPr txBox="1">
            <a:spLocks noChangeArrowheads="1"/>
          </p:cNvSpPr>
          <p:nvPr/>
        </p:nvSpPr>
        <p:spPr bwMode="auto">
          <a:xfrm>
            <a:off x="580980" y="4222601"/>
            <a:ext cx="6679871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550" b="1" dirty="0">
                <a:latin typeface="+mj-lt"/>
              </a:rPr>
              <a:t>Customer Data Science</a:t>
            </a:r>
          </a:p>
        </p:txBody>
      </p:sp>
      <p:pic>
        <p:nvPicPr>
          <p:cNvPr id="14339" name="Picture 1" descr="rectangles_bottom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8072" y="7785497"/>
            <a:ext cx="6858000" cy="18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1" descr="rectangles_bottom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" y="5813048"/>
            <a:ext cx="7543800" cy="2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647912" y="4843292"/>
            <a:ext cx="6679871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350" b="1" dirty="0"/>
              <a:t>Stand-up Updates</a:t>
            </a:r>
          </a:p>
          <a:p>
            <a:pPr eaLnBrk="1" hangingPunct="1"/>
            <a:endParaRPr lang="en-US" sz="1350" b="1" dirty="0"/>
          </a:p>
          <a:p>
            <a:pPr eaLnBrk="1" hangingPunct="1"/>
            <a:r>
              <a:rPr lang="en-US" sz="1350" dirty="0"/>
              <a:t>July 14, 2017</a:t>
            </a:r>
          </a:p>
        </p:txBody>
      </p:sp>
      <p:pic>
        <p:nvPicPr>
          <p:cNvPr id="13314" name="Picture 2" descr="Image result for customer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79" y="278296"/>
            <a:ext cx="8165455" cy="368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70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52" y="357045"/>
            <a:ext cx="7328647" cy="566342"/>
          </a:xfrm>
        </p:spPr>
        <p:txBody>
          <a:bodyPr>
            <a:normAutofit/>
          </a:bodyPr>
          <a:lstStyle/>
          <a:p>
            <a:r>
              <a:rPr lang="en-US" sz="2400" b="0" dirty="0">
                <a:latin typeface="Trebuchet MS"/>
                <a:cs typeface="Trebuchet MS"/>
              </a:rPr>
              <a:t>Key updates</a:t>
            </a:r>
            <a:endParaRPr lang="en-US" sz="2400" b="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826" y="6625105"/>
            <a:ext cx="839099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Gap Inc Confidential – Do Not Distribute or Copy Without Authorization</a:t>
            </a:r>
            <a:endParaRPr lang="en-US" sz="675" dirty="0">
              <a:solidFill>
                <a:schemeClr val="tx1">
                  <a:lumMod val="50000"/>
                  <a:lumOff val="50000"/>
                </a:schemeClr>
              </a:solidFill>
              <a:latin typeface="Trebuchet MS"/>
              <a:cs typeface="Trebuchet M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5862" y="2489599"/>
            <a:ext cx="7895482" cy="703659"/>
            <a:chOff x="133853" y="2247900"/>
            <a:chExt cx="8813875" cy="938212"/>
          </a:xfrm>
        </p:grpSpPr>
        <p:sp>
          <p:nvSpPr>
            <p:cNvPr id="3" name="Pentagon 2"/>
            <p:cNvSpPr/>
            <p:nvPr/>
          </p:nvSpPr>
          <p:spPr>
            <a:xfrm>
              <a:off x="133853" y="2247900"/>
              <a:ext cx="8813875" cy="938212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Clickstream Analysis Gen 2 - BR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757972" y="2297904"/>
              <a:ext cx="762000" cy="831273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5" name="Pentagon 24"/>
          <p:cNvSpPr/>
          <p:nvPr/>
        </p:nvSpPr>
        <p:spPr>
          <a:xfrm>
            <a:off x="675171" y="1760936"/>
            <a:ext cx="7904012" cy="703659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Discount Sensitivity model Scoring  - BR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71227" y="1775748"/>
            <a:ext cx="606945" cy="67404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254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Pentagon 16"/>
          <p:cNvSpPr/>
          <p:nvPr/>
        </p:nvSpPr>
        <p:spPr>
          <a:xfrm>
            <a:off x="675861" y="3208440"/>
            <a:ext cx="7895482" cy="703659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Domino Platform exploration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29532" y="699517"/>
            <a:ext cx="165502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600"/>
          </a:p>
        </p:txBody>
      </p:sp>
      <p:grpSp>
        <p:nvGrpSpPr>
          <p:cNvPr id="6" name="Group 5"/>
          <p:cNvGrpSpPr/>
          <p:nvPr/>
        </p:nvGrpSpPr>
        <p:grpSpPr>
          <a:xfrm>
            <a:off x="683005" y="4660242"/>
            <a:ext cx="7895482" cy="703659"/>
            <a:chOff x="243390" y="4111228"/>
            <a:chExt cx="8813875" cy="938212"/>
          </a:xfrm>
        </p:grpSpPr>
        <p:sp>
          <p:nvSpPr>
            <p:cNvPr id="15" name="Pentagon 14"/>
            <p:cNvSpPr/>
            <p:nvPr/>
          </p:nvSpPr>
          <p:spPr>
            <a:xfrm>
              <a:off x="243390" y="4111228"/>
              <a:ext cx="8813875" cy="938212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Email Model Optimization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7928997" y="4167078"/>
              <a:ext cx="692727" cy="831273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1" name="Pentagon 20"/>
          <p:cNvSpPr/>
          <p:nvPr/>
        </p:nvSpPr>
        <p:spPr>
          <a:xfrm>
            <a:off x="675861" y="3933529"/>
            <a:ext cx="7895482" cy="703659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Exploratory Analysis on Causal Modeling</a:t>
            </a: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72" y="3247811"/>
            <a:ext cx="750860" cy="623455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254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/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82" y="3997498"/>
            <a:ext cx="704578" cy="63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40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072" y="3848638"/>
            <a:ext cx="4857750" cy="321788"/>
          </a:xfrm>
        </p:spPr>
        <p:txBody>
          <a:bodyPr>
            <a:noAutofit/>
          </a:bodyPr>
          <a:lstStyle/>
          <a:p>
            <a:r>
              <a:rPr lang="en-US" sz="1000" dirty="0" err="1">
                <a:latin typeface="+mn-lt"/>
              </a:rPr>
              <a:t>july</a:t>
            </a:r>
            <a:r>
              <a:rPr lang="en-US" sz="1000" dirty="0">
                <a:latin typeface="+mn-lt"/>
              </a:rPr>
              <a:t> 2017</a:t>
            </a:r>
          </a:p>
          <a:p>
            <a:endParaRPr lang="en-US" sz="1000" dirty="0">
              <a:latin typeface="+mn-lt"/>
            </a:endParaRPr>
          </a:p>
          <a:p>
            <a:r>
              <a:rPr lang="en-US" sz="1000" dirty="0">
                <a:latin typeface="+mn-lt"/>
              </a:rPr>
              <a:t>PLATFORM  ANALYTICS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21928" y="2081214"/>
            <a:ext cx="6599682" cy="1033463"/>
          </a:xfrm>
        </p:spPr>
        <p:txBody>
          <a:bodyPr/>
          <a:lstStyle/>
          <a:p>
            <a:pPr marL="0" indent="0">
              <a:buNone/>
            </a:pPr>
            <a:r>
              <a:rPr lang="en-IN" sz="3200" b="1" dirty="0">
                <a:latin typeface="+mj-lt"/>
              </a:rPr>
              <a:t>Email model optimization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52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Object 6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144192" y="150138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65" name="Object 6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192" y="150138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 hidden="1"/>
          <p:cNvSpPr/>
          <p:nvPr>
            <p:custDataLst>
              <p:tags r:id="rId3"/>
            </p:custDataLst>
          </p:nvPr>
        </p:nvSpPr>
        <p:spPr bwMode="auto">
          <a:xfrm>
            <a:off x="1143002" y="150018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prstClr val="white"/>
              </a:solidFill>
              <a:latin typeface="Avenir LT Std 35 Light"/>
              <a:sym typeface="Avenir LT Std 35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3" y="21799"/>
            <a:ext cx="9109021" cy="601057"/>
          </a:xfrm>
          <a:solidFill>
            <a:schemeClr val="accent1">
              <a:lumMod val="50000"/>
            </a:schemeClr>
          </a:solidFill>
        </p:spPr>
        <p:txBody>
          <a:bodyPr vert="horz" lIns="0" tIns="0" rIns="0" bIns="34287" rtlCol="0"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BACKGROUND</a:t>
            </a:r>
          </a:p>
        </p:txBody>
      </p:sp>
      <p:sp>
        <p:nvSpPr>
          <p:cNvPr id="3" name="Rectangle 2"/>
          <p:cNvSpPr/>
          <p:nvPr/>
        </p:nvSpPr>
        <p:spPr>
          <a:xfrm>
            <a:off x="4334552" y="4932504"/>
            <a:ext cx="164306" cy="19935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50181" y="4943477"/>
            <a:ext cx="300038" cy="19935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+mj-lt"/>
            </a:endParaRPr>
          </a:p>
        </p:txBody>
      </p:sp>
      <p:sp>
        <p:nvSpPr>
          <p:cNvPr id="49" name="Rectangle: Rounded Corners 48"/>
          <p:cNvSpPr/>
          <p:nvPr/>
        </p:nvSpPr>
        <p:spPr>
          <a:xfrm>
            <a:off x="334510" y="1267294"/>
            <a:ext cx="4091601" cy="272415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Solve for the best use of two of following models during email campaign so that we get best of customer click/browse engagement and multichannel purchase rate.</a:t>
            </a:r>
          </a:p>
          <a:p>
            <a:pPr lvl="0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Email Engagement Response Model: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 quantifies the propensity of a customer opening or clicking a marketing email.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Channel Agnostic/Multichannel Response Model - Probability of a customer making a purchase in store or online after receiving an email campaign within 2 days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8054" y="795130"/>
            <a:ext cx="1793304" cy="36802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485ED"/>
                </a:solidFill>
              </a:rPr>
              <a:t>Business Objective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341138" y="4812255"/>
            <a:ext cx="4091601" cy="129397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 Email Marketing Team wants a statistically/mathematically rigid way of optimizing above two models at the same time. The team would like to use this approach for finding best customer subset for campaign communications.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324682" y="4340091"/>
            <a:ext cx="996108" cy="36802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485ED"/>
                </a:solidFill>
              </a:rPr>
              <a:t>Outcome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06382" y="2416788"/>
            <a:ext cx="3877949" cy="3471923"/>
            <a:chOff x="4806382" y="1436125"/>
            <a:chExt cx="3877949" cy="34719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6382" y="1436125"/>
              <a:ext cx="3877949" cy="21834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06382" y="3619730"/>
              <a:ext cx="2002773" cy="12883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02527" y="3609449"/>
              <a:ext cx="1868074" cy="1298599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4711154" y="788506"/>
            <a:ext cx="718554" cy="36802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485ED"/>
                </a:solidFill>
              </a:rPr>
              <a:t>Scope</a:t>
            </a:r>
          </a:p>
        </p:txBody>
      </p:sp>
      <p:sp>
        <p:nvSpPr>
          <p:cNvPr id="50" name="Rectangle: Rounded Corners 49"/>
          <p:cNvSpPr/>
          <p:nvPr/>
        </p:nvSpPr>
        <p:spPr>
          <a:xfrm>
            <a:off x="4699555" y="1221883"/>
            <a:ext cx="4091601" cy="57888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</a:rPr>
              <a:t>Brand - GP 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Market - US</a:t>
            </a:r>
          </a:p>
        </p:txBody>
      </p:sp>
    </p:spTree>
    <p:extLst>
      <p:ext uri="{BB962C8B-B14F-4D97-AF65-F5344CB8AC3E}">
        <p14:creationId xmlns:p14="http://schemas.microsoft.com/office/powerpoint/2010/main" val="394986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Object 6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144192" y="150138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65" name="Object 6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192" y="150138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 hidden="1"/>
          <p:cNvSpPr/>
          <p:nvPr>
            <p:custDataLst>
              <p:tags r:id="rId3"/>
            </p:custDataLst>
          </p:nvPr>
        </p:nvSpPr>
        <p:spPr bwMode="auto">
          <a:xfrm>
            <a:off x="1143002" y="150018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prstClr val="white"/>
              </a:solidFill>
              <a:latin typeface="Avenir LT Std 35 Light"/>
              <a:sym typeface="Avenir LT Std 35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497" y="21023"/>
            <a:ext cx="9188749" cy="566240"/>
          </a:xfrm>
          <a:solidFill>
            <a:schemeClr val="accent1">
              <a:lumMod val="50000"/>
            </a:schemeClr>
          </a:solidFill>
        </p:spPr>
        <p:txBody>
          <a:bodyPr vert="horz" lIns="0" tIns="0" rIns="0" bIns="34287" rtlCol="0"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METHODOLOGY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21261" y="670947"/>
            <a:ext cx="8504687" cy="57888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We have used past campaign performance and analyzed different scores and actual responses. Empirically use different linear combination of score which maximizes responder separation in top deciles 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321262" y="1312113"/>
            <a:ext cx="8199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 following campaigns were used to train the Email Models.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Campaign	Circulation	Event Date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2033109	   8,648,234	  5/28/2017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2034203	   8,689,400	   5/29/2017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23426" y="2747815"/>
            <a:ext cx="8635044" cy="12939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Multichannel Response: A customer makes a purchase within 2 days after receiving an email campaign will be tagged as a response. A store purchase or an online purchase will qualify as multichannel response.</a:t>
            </a:r>
          </a:p>
          <a:p>
            <a:endParaRPr lang="en-US" sz="1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Email Engagement Response: A customer opens a marketing 	email or clicks on an email and navigates to our site, it will qualify as email engagement response.</a:t>
            </a:r>
          </a:p>
        </p:txBody>
      </p:sp>
      <p:sp>
        <p:nvSpPr>
          <p:cNvPr id="11" name="Rectangle: Single Corner Snipped 10"/>
          <p:cNvSpPr/>
          <p:nvPr/>
        </p:nvSpPr>
        <p:spPr>
          <a:xfrm>
            <a:off x="323426" y="2310713"/>
            <a:ext cx="5718314" cy="36802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Definition of Multichannel Response and Email Engagement:</a:t>
            </a:r>
          </a:p>
        </p:txBody>
      </p:sp>
      <p:sp>
        <p:nvSpPr>
          <p:cNvPr id="13" name="Rectangle: Single Corner Snipped 12"/>
          <p:cNvSpPr/>
          <p:nvPr/>
        </p:nvSpPr>
        <p:spPr>
          <a:xfrm>
            <a:off x="323426" y="4145489"/>
            <a:ext cx="3465629" cy="36802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Data Preparation, Model optimization: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323426" y="4562384"/>
            <a:ext cx="8635044" cy="20090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	Customer level data along with campaign related details aggregation from MDS tables in HDP 1.3 using Hive.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2.	Exporting HDFS tables to edge node and downloading them to local shared drives.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3.	Appending the data from all the campaign versions in R.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4.	Exploratory Data Analysis in R.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5.	Evaluating the different ensembles levels based on simulation run and test their performance based on factual response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6.	Use the selected criteria for optimization based on multiple factors of model validations</a:t>
            </a:r>
          </a:p>
        </p:txBody>
      </p:sp>
    </p:spTree>
    <p:extLst>
      <p:ext uri="{BB962C8B-B14F-4D97-AF65-F5344CB8AC3E}">
        <p14:creationId xmlns:p14="http://schemas.microsoft.com/office/powerpoint/2010/main" val="426644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Object 6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144192" y="150138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65" name="Object 6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192" y="150138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 hidden="1"/>
          <p:cNvSpPr/>
          <p:nvPr>
            <p:custDataLst>
              <p:tags r:id="rId3"/>
            </p:custDataLst>
          </p:nvPr>
        </p:nvSpPr>
        <p:spPr bwMode="auto">
          <a:xfrm>
            <a:off x="1143002" y="150018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prstClr val="white"/>
              </a:solidFill>
              <a:latin typeface="Avenir LT Std 35 Light"/>
              <a:sym typeface="Avenir LT Std 35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497" y="21023"/>
            <a:ext cx="9188749" cy="566240"/>
          </a:xfrm>
          <a:solidFill>
            <a:schemeClr val="accent1">
              <a:lumMod val="50000"/>
            </a:schemeClr>
          </a:solidFill>
        </p:spPr>
        <p:txBody>
          <a:bodyPr vert="horz" lIns="0" tIns="0" rIns="0" bIns="34287" rtlCol="0" anchor="ctr"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13" name="Rectangle: Single Corner Snipped 12"/>
          <p:cNvSpPr/>
          <p:nvPr/>
        </p:nvSpPr>
        <p:spPr>
          <a:xfrm>
            <a:off x="323426" y="686671"/>
            <a:ext cx="3465629" cy="36802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Key Evaluation Metrics :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257166" y="1130070"/>
            <a:ext cx="8635044" cy="10556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1.	ROC Curve and Area under the ROC Curve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2.	Cumulative Gains Chart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3.	Cumulative Lift Chart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4.	Response Rate Waterfall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43138"/>
              </p:ext>
            </p:extLst>
          </p:nvPr>
        </p:nvGraphicFramePr>
        <p:xfrm>
          <a:off x="2368550" y="3086100"/>
          <a:ext cx="44084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Packager Shell Object" showAsIcon="1" r:id="rId8" imgW="4407840" imgH="685800" progId="Package">
                  <p:embed/>
                </p:oleObj>
              </mc:Choice>
              <mc:Fallback>
                <p:oleObj name="Packager Shell Object" showAsIcon="1" r:id="rId8" imgW="440784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8550" y="3086100"/>
                        <a:ext cx="44084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: Single Corner Snipped 11"/>
          <p:cNvSpPr/>
          <p:nvPr/>
        </p:nvSpPr>
        <p:spPr>
          <a:xfrm>
            <a:off x="396314" y="2442587"/>
            <a:ext cx="3465629" cy="36802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Outputs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22212" y="3962546"/>
            <a:ext cx="8099577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https://mithunghosh.shinyapps.io/Score_ensemble_summary_2034203/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https://mithunghosh.shinyapps.io/score_ensemble_summary_2033109/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: Single Corner Snipped 14"/>
          <p:cNvSpPr/>
          <p:nvPr/>
        </p:nvSpPr>
        <p:spPr>
          <a:xfrm>
            <a:off x="402939" y="4953875"/>
            <a:ext cx="3465629" cy="36802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Decision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402938" y="5430403"/>
            <a:ext cx="8469395" cy="5788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50% and 50% weightage for multichannel and email response score respectively has been decided for this month’s campaign run</a:t>
            </a:r>
          </a:p>
        </p:txBody>
      </p:sp>
    </p:spTree>
    <p:extLst>
      <p:ext uri="{BB962C8B-B14F-4D97-AF65-F5344CB8AC3E}">
        <p14:creationId xmlns:p14="http://schemas.microsoft.com/office/powerpoint/2010/main" val="187745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072" y="3848638"/>
            <a:ext cx="4857750" cy="321788"/>
          </a:xfrm>
        </p:spPr>
        <p:txBody>
          <a:bodyPr>
            <a:noAutofit/>
          </a:bodyPr>
          <a:lstStyle/>
          <a:p>
            <a:r>
              <a:rPr lang="en-US" sz="1000" dirty="0">
                <a:latin typeface="+mn-lt"/>
              </a:rPr>
              <a:t>July 2017</a:t>
            </a:r>
          </a:p>
          <a:p>
            <a:endParaRPr lang="en-US" sz="1000" dirty="0">
              <a:latin typeface="+mn-lt"/>
            </a:endParaRPr>
          </a:p>
          <a:p>
            <a:r>
              <a:rPr lang="en-US" sz="1000" dirty="0">
                <a:latin typeface="+mn-lt"/>
              </a:rPr>
              <a:t>PLATFORM  ANALYTICS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21928" y="2081214"/>
            <a:ext cx="6599682" cy="1033463"/>
          </a:xfrm>
        </p:spPr>
        <p:txBody>
          <a:bodyPr/>
          <a:lstStyle/>
          <a:p>
            <a:pPr marL="0" indent="0">
              <a:buNone/>
            </a:pPr>
            <a:r>
              <a:rPr lang="en-IN" sz="3200" b="1" dirty="0">
                <a:latin typeface="+mj-lt"/>
              </a:rPr>
              <a:t>Click stream analysis – gen 2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478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Object 6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85883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65" name="Object 6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85883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 hidden="1"/>
          <p:cNvSpPr/>
          <p:nvPr>
            <p:custDataLst>
              <p:tags r:id="rId3"/>
            </p:custDataLst>
          </p:nvPr>
        </p:nvSpPr>
        <p:spPr bwMode="auto">
          <a:xfrm>
            <a:off x="0" y="857250"/>
            <a:ext cx="158750" cy="15875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  <a:latin typeface="Avenir LT Std 35 Light"/>
              <a:sym typeface="Avenir LT Std 35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2" y="19446"/>
            <a:ext cx="9113720" cy="463958"/>
          </a:xfrm>
          <a:solidFill>
            <a:schemeClr val="accent1">
              <a:lumMod val="50000"/>
            </a:schemeClr>
          </a:solidFill>
        </p:spPr>
        <p:txBody>
          <a:bodyPr vert="horz" lIns="0" tIns="0" rIns="0" bIns="45716" rtlCol="0" anchor="ctr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BACKGROUND</a:t>
            </a:r>
          </a:p>
        </p:txBody>
      </p:sp>
      <p:sp>
        <p:nvSpPr>
          <p:cNvPr id="49" name="Rectangle: Rounded Corners 48"/>
          <p:cNvSpPr/>
          <p:nvPr/>
        </p:nvSpPr>
        <p:spPr>
          <a:xfrm>
            <a:off x="211889" y="983056"/>
            <a:ext cx="4678164" cy="177069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To be able to understand various customer browse types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Identify the typical customer journey while browsing at BR website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Ability to proactively segment customers at early stage of browse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Understanding of browsing segment will enable in strategizing web marketing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486399" y="641429"/>
            <a:ext cx="3442243" cy="374571"/>
          </a:xfrm>
          <a:prstGeom prst="round2DiagRect">
            <a:avLst/>
          </a:prstGeom>
          <a:ln w="190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Dataset Used for the analysis : </a:t>
            </a:r>
          </a:p>
        </p:txBody>
      </p:sp>
      <p:sp>
        <p:nvSpPr>
          <p:cNvPr id="71" name="Rectangle: Single Corner Snipped 70"/>
          <p:cNvSpPr/>
          <p:nvPr/>
        </p:nvSpPr>
        <p:spPr>
          <a:xfrm>
            <a:off x="197532" y="547527"/>
            <a:ext cx="3465629" cy="36802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Business Objectives :</a:t>
            </a:r>
          </a:p>
        </p:txBody>
      </p:sp>
      <p:sp>
        <p:nvSpPr>
          <p:cNvPr id="72" name="Rectangle: Rounded Corners 71"/>
          <p:cNvSpPr/>
          <p:nvPr/>
        </p:nvSpPr>
        <p:spPr>
          <a:xfrm>
            <a:off x="5597745" y="1015001"/>
            <a:ext cx="2434377" cy="81724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Brand – BR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Market – US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Month -  April 2017</a:t>
            </a:r>
          </a:p>
        </p:txBody>
      </p:sp>
      <p:sp>
        <p:nvSpPr>
          <p:cNvPr id="5" name="Arrow: Bent-Up 4"/>
          <p:cNvSpPr/>
          <p:nvPr/>
        </p:nvSpPr>
        <p:spPr>
          <a:xfrm rot="5400000">
            <a:off x="5552611" y="2785757"/>
            <a:ext cx="602678" cy="41332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: Shape 6"/>
          <p:cNvSpPr/>
          <p:nvPr/>
        </p:nvSpPr>
        <p:spPr>
          <a:xfrm>
            <a:off x="5487109" y="1954460"/>
            <a:ext cx="1258249" cy="736652"/>
          </a:xfrm>
          <a:custGeom>
            <a:avLst/>
            <a:gdLst>
              <a:gd name="connsiteX0" fmla="*/ 0 w 1635919"/>
              <a:gd name="connsiteY0" fmla="*/ 190887 h 1145090"/>
              <a:gd name="connsiteX1" fmla="*/ 190887 w 1635919"/>
              <a:gd name="connsiteY1" fmla="*/ 0 h 1145090"/>
              <a:gd name="connsiteX2" fmla="*/ 1445032 w 1635919"/>
              <a:gd name="connsiteY2" fmla="*/ 0 h 1145090"/>
              <a:gd name="connsiteX3" fmla="*/ 1635919 w 1635919"/>
              <a:gd name="connsiteY3" fmla="*/ 190887 h 1145090"/>
              <a:gd name="connsiteX4" fmla="*/ 1635919 w 1635919"/>
              <a:gd name="connsiteY4" fmla="*/ 954203 h 1145090"/>
              <a:gd name="connsiteX5" fmla="*/ 1445032 w 1635919"/>
              <a:gd name="connsiteY5" fmla="*/ 1145090 h 1145090"/>
              <a:gd name="connsiteX6" fmla="*/ 190887 w 1635919"/>
              <a:gd name="connsiteY6" fmla="*/ 1145090 h 1145090"/>
              <a:gd name="connsiteX7" fmla="*/ 0 w 1635919"/>
              <a:gd name="connsiteY7" fmla="*/ 954203 h 1145090"/>
              <a:gd name="connsiteX8" fmla="*/ 0 w 1635919"/>
              <a:gd name="connsiteY8" fmla="*/ 190887 h 1145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5919" h="1145090">
                <a:moveTo>
                  <a:pt x="0" y="190887"/>
                </a:moveTo>
                <a:cubicBezTo>
                  <a:pt x="0" y="85463"/>
                  <a:pt x="85463" y="0"/>
                  <a:pt x="190887" y="0"/>
                </a:cubicBezTo>
                <a:lnTo>
                  <a:pt x="1445032" y="0"/>
                </a:lnTo>
                <a:cubicBezTo>
                  <a:pt x="1550456" y="0"/>
                  <a:pt x="1635919" y="85463"/>
                  <a:pt x="1635919" y="190887"/>
                </a:cubicBezTo>
                <a:lnTo>
                  <a:pt x="1635919" y="954203"/>
                </a:lnTo>
                <a:cubicBezTo>
                  <a:pt x="1635919" y="1059627"/>
                  <a:pt x="1550456" y="1145090"/>
                  <a:pt x="1445032" y="1145090"/>
                </a:cubicBezTo>
                <a:lnTo>
                  <a:pt x="190887" y="1145090"/>
                </a:lnTo>
                <a:cubicBezTo>
                  <a:pt x="85463" y="1145090"/>
                  <a:pt x="0" y="1059627"/>
                  <a:pt x="0" y="954203"/>
                </a:cubicBezTo>
                <a:lnTo>
                  <a:pt x="0" y="19088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9" tIns="116869" rIns="116869" bIns="116869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Total Browse in a Month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733623" y="2066304"/>
            <a:ext cx="1264587" cy="4027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kern="1200" dirty="0"/>
              <a:t>9,845,163</a:t>
            </a:r>
          </a:p>
        </p:txBody>
      </p:sp>
      <p:sp>
        <p:nvSpPr>
          <p:cNvPr id="9" name="Arrow: Bent-Up 8"/>
          <p:cNvSpPr/>
          <p:nvPr/>
        </p:nvSpPr>
        <p:spPr>
          <a:xfrm rot="5400000">
            <a:off x="5952927" y="3671507"/>
            <a:ext cx="729241" cy="41332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/>
          <p:cNvSpPr/>
          <p:nvPr/>
        </p:nvSpPr>
        <p:spPr>
          <a:xfrm>
            <a:off x="6058335" y="2906473"/>
            <a:ext cx="1519571" cy="574620"/>
          </a:xfrm>
          <a:custGeom>
            <a:avLst/>
            <a:gdLst>
              <a:gd name="connsiteX0" fmla="*/ 0 w 1635919"/>
              <a:gd name="connsiteY0" fmla="*/ 190887 h 1145090"/>
              <a:gd name="connsiteX1" fmla="*/ 190887 w 1635919"/>
              <a:gd name="connsiteY1" fmla="*/ 0 h 1145090"/>
              <a:gd name="connsiteX2" fmla="*/ 1445032 w 1635919"/>
              <a:gd name="connsiteY2" fmla="*/ 0 h 1145090"/>
              <a:gd name="connsiteX3" fmla="*/ 1635919 w 1635919"/>
              <a:gd name="connsiteY3" fmla="*/ 190887 h 1145090"/>
              <a:gd name="connsiteX4" fmla="*/ 1635919 w 1635919"/>
              <a:gd name="connsiteY4" fmla="*/ 954203 h 1145090"/>
              <a:gd name="connsiteX5" fmla="*/ 1445032 w 1635919"/>
              <a:gd name="connsiteY5" fmla="*/ 1145090 h 1145090"/>
              <a:gd name="connsiteX6" fmla="*/ 190887 w 1635919"/>
              <a:gd name="connsiteY6" fmla="*/ 1145090 h 1145090"/>
              <a:gd name="connsiteX7" fmla="*/ 0 w 1635919"/>
              <a:gd name="connsiteY7" fmla="*/ 954203 h 1145090"/>
              <a:gd name="connsiteX8" fmla="*/ 0 w 1635919"/>
              <a:gd name="connsiteY8" fmla="*/ 190887 h 1145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5919" h="1145090">
                <a:moveTo>
                  <a:pt x="0" y="190887"/>
                </a:moveTo>
                <a:cubicBezTo>
                  <a:pt x="0" y="85463"/>
                  <a:pt x="85463" y="0"/>
                  <a:pt x="190887" y="0"/>
                </a:cubicBezTo>
                <a:lnTo>
                  <a:pt x="1445032" y="0"/>
                </a:lnTo>
                <a:cubicBezTo>
                  <a:pt x="1550456" y="0"/>
                  <a:pt x="1635919" y="85463"/>
                  <a:pt x="1635919" y="190887"/>
                </a:cubicBezTo>
                <a:lnTo>
                  <a:pt x="1635919" y="954203"/>
                </a:lnTo>
                <a:cubicBezTo>
                  <a:pt x="1635919" y="1059627"/>
                  <a:pt x="1550456" y="1145090"/>
                  <a:pt x="1445032" y="1145090"/>
                </a:cubicBezTo>
                <a:lnTo>
                  <a:pt x="190887" y="1145090"/>
                </a:lnTo>
                <a:cubicBezTo>
                  <a:pt x="85463" y="1145090"/>
                  <a:pt x="0" y="1059627"/>
                  <a:pt x="0" y="954203"/>
                </a:cubicBezTo>
                <a:lnTo>
                  <a:pt x="0" y="19088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9" tIns="116869" rIns="116869" bIns="116869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Sample of Raw session for Analysis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7608026" y="2946229"/>
            <a:ext cx="1198561" cy="45344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kern="1200" dirty="0"/>
              <a:t>1,958,749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524207" y="3633198"/>
            <a:ext cx="1692142" cy="859289"/>
          </a:xfrm>
          <a:custGeom>
            <a:avLst/>
            <a:gdLst>
              <a:gd name="connsiteX0" fmla="*/ 0 w 1635919"/>
              <a:gd name="connsiteY0" fmla="*/ 190887 h 1145090"/>
              <a:gd name="connsiteX1" fmla="*/ 190887 w 1635919"/>
              <a:gd name="connsiteY1" fmla="*/ 0 h 1145090"/>
              <a:gd name="connsiteX2" fmla="*/ 1445032 w 1635919"/>
              <a:gd name="connsiteY2" fmla="*/ 0 h 1145090"/>
              <a:gd name="connsiteX3" fmla="*/ 1635919 w 1635919"/>
              <a:gd name="connsiteY3" fmla="*/ 190887 h 1145090"/>
              <a:gd name="connsiteX4" fmla="*/ 1635919 w 1635919"/>
              <a:gd name="connsiteY4" fmla="*/ 954203 h 1145090"/>
              <a:gd name="connsiteX5" fmla="*/ 1445032 w 1635919"/>
              <a:gd name="connsiteY5" fmla="*/ 1145090 h 1145090"/>
              <a:gd name="connsiteX6" fmla="*/ 190887 w 1635919"/>
              <a:gd name="connsiteY6" fmla="*/ 1145090 h 1145090"/>
              <a:gd name="connsiteX7" fmla="*/ 0 w 1635919"/>
              <a:gd name="connsiteY7" fmla="*/ 954203 h 1145090"/>
              <a:gd name="connsiteX8" fmla="*/ 0 w 1635919"/>
              <a:gd name="connsiteY8" fmla="*/ 190887 h 1145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5919" h="1145090">
                <a:moveTo>
                  <a:pt x="0" y="190887"/>
                </a:moveTo>
                <a:cubicBezTo>
                  <a:pt x="0" y="85463"/>
                  <a:pt x="85463" y="0"/>
                  <a:pt x="190887" y="0"/>
                </a:cubicBezTo>
                <a:lnTo>
                  <a:pt x="1445032" y="0"/>
                </a:lnTo>
                <a:cubicBezTo>
                  <a:pt x="1550456" y="0"/>
                  <a:pt x="1635919" y="85463"/>
                  <a:pt x="1635919" y="190887"/>
                </a:cubicBezTo>
                <a:lnTo>
                  <a:pt x="1635919" y="954203"/>
                </a:lnTo>
                <a:cubicBezTo>
                  <a:pt x="1635919" y="1059627"/>
                  <a:pt x="1550456" y="1145090"/>
                  <a:pt x="1445032" y="1145090"/>
                </a:cubicBezTo>
                <a:lnTo>
                  <a:pt x="190887" y="1145090"/>
                </a:lnTo>
                <a:cubicBezTo>
                  <a:pt x="85463" y="1145090"/>
                  <a:pt x="0" y="1059627"/>
                  <a:pt x="0" y="954203"/>
                </a:cubicBezTo>
                <a:lnTo>
                  <a:pt x="0" y="19088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9" tIns="116869" rIns="116869" bIns="116869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Removal of bounce sessions and sessions i.e. &lt;=2 clicks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93700" y="5709098"/>
            <a:ext cx="3015324" cy="81724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171450" indent="-171450" algn="just"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Among 9.8M monthly browse session 638k have been used for session clustering</a:t>
            </a:r>
          </a:p>
        </p:txBody>
      </p:sp>
      <p:sp>
        <p:nvSpPr>
          <p:cNvPr id="137" name="Rectangle: Single Corner Snipped 136"/>
          <p:cNvSpPr/>
          <p:nvPr/>
        </p:nvSpPr>
        <p:spPr>
          <a:xfrm>
            <a:off x="204160" y="2899788"/>
            <a:ext cx="3465629" cy="36802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Analytical Approach:</a:t>
            </a:r>
          </a:p>
        </p:txBody>
      </p:sp>
      <p:sp>
        <p:nvSpPr>
          <p:cNvPr id="138" name="Rectangle: Rounded Corners 137"/>
          <p:cNvSpPr/>
          <p:nvPr/>
        </p:nvSpPr>
        <p:spPr>
          <a:xfrm>
            <a:off x="218517" y="3441336"/>
            <a:ext cx="4678164" cy="57888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Group the browse sessions based on their length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Run clustering on each of the group as below</a:t>
            </a:r>
          </a:p>
        </p:txBody>
      </p:sp>
      <p:sp>
        <p:nvSpPr>
          <p:cNvPr id="139" name="Arrow: Bent-Up 138"/>
          <p:cNvSpPr/>
          <p:nvPr/>
        </p:nvSpPr>
        <p:spPr>
          <a:xfrm rot="5400000">
            <a:off x="6594143" y="4608813"/>
            <a:ext cx="573228" cy="41332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0" name="Freeform: Shape 139"/>
          <p:cNvSpPr/>
          <p:nvPr/>
        </p:nvSpPr>
        <p:spPr>
          <a:xfrm>
            <a:off x="7094460" y="4691267"/>
            <a:ext cx="1190987" cy="693547"/>
          </a:xfrm>
          <a:custGeom>
            <a:avLst/>
            <a:gdLst>
              <a:gd name="connsiteX0" fmla="*/ 0 w 1635919"/>
              <a:gd name="connsiteY0" fmla="*/ 190887 h 1145090"/>
              <a:gd name="connsiteX1" fmla="*/ 190887 w 1635919"/>
              <a:gd name="connsiteY1" fmla="*/ 0 h 1145090"/>
              <a:gd name="connsiteX2" fmla="*/ 1445032 w 1635919"/>
              <a:gd name="connsiteY2" fmla="*/ 0 h 1145090"/>
              <a:gd name="connsiteX3" fmla="*/ 1635919 w 1635919"/>
              <a:gd name="connsiteY3" fmla="*/ 190887 h 1145090"/>
              <a:gd name="connsiteX4" fmla="*/ 1635919 w 1635919"/>
              <a:gd name="connsiteY4" fmla="*/ 954203 h 1145090"/>
              <a:gd name="connsiteX5" fmla="*/ 1445032 w 1635919"/>
              <a:gd name="connsiteY5" fmla="*/ 1145090 h 1145090"/>
              <a:gd name="connsiteX6" fmla="*/ 190887 w 1635919"/>
              <a:gd name="connsiteY6" fmla="*/ 1145090 h 1145090"/>
              <a:gd name="connsiteX7" fmla="*/ 0 w 1635919"/>
              <a:gd name="connsiteY7" fmla="*/ 954203 h 1145090"/>
              <a:gd name="connsiteX8" fmla="*/ 0 w 1635919"/>
              <a:gd name="connsiteY8" fmla="*/ 190887 h 1145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5919" h="1145090">
                <a:moveTo>
                  <a:pt x="0" y="190887"/>
                </a:moveTo>
                <a:cubicBezTo>
                  <a:pt x="0" y="85463"/>
                  <a:pt x="85463" y="0"/>
                  <a:pt x="190887" y="0"/>
                </a:cubicBezTo>
                <a:lnTo>
                  <a:pt x="1445032" y="0"/>
                </a:lnTo>
                <a:cubicBezTo>
                  <a:pt x="1550456" y="0"/>
                  <a:pt x="1635919" y="85463"/>
                  <a:pt x="1635919" y="190887"/>
                </a:cubicBezTo>
                <a:lnTo>
                  <a:pt x="1635919" y="954203"/>
                </a:lnTo>
                <a:cubicBezTo>
                  <a:pt x="1635919" y="1059627"/>
                  <a:pt x="1550456" y="1145090"/>
                  <a:pt x="1445032" y="1145090"/>
                </a:cubicBezTo>
                <a:lnTo>
                  <a:pt x="190887" y="1145090"/>
                </a:lnTo>
                <a:cubicBezTo>
                  <a:pt x="85463" y="1145090"/>
                  <a:pt x="0" y="1059627"/>
                  <a:pt x="0" y="954203"/>
                </a:cubicBezTo>
                <a:lnTo>
                  <a:pt x="0" y="19088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9" tIns="116869" rIns="116869" bIns="116869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Removal bot sessions i.e. &gt; 57 Clicks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8247481" y="4797427"/>
            <a:ext cx="891116" cy="3405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</a:rPr>
              <a:t> 638,824 </a:t>
            </a:r>
          </a:p>
        </p:txBody>
      </p:sp>
      <p:sp>
        <p:nvSpPr>
          <p:cNvPr id="141" name="Rectangle: Rounded Corners 140"/>
          <p:cNvSpPr/>
          <p:nvPr/>
        </p:nvSpPr>
        <p:spPr>
          <a:xfrm>
            <a:off x="8187849" y="3849897"/>
            <a:ext cx="891116" cy="3405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</a:rPr>
              <a:t> 650,687 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623653"/>
              </p:ext>
            </p:extLst>
          </p:nvPr>
        </p:nvGraphicFramePr>
        <p:xfrm>
          <a:off x="280657" y="4151781"/>
          <a:ext cx="3932988" cy="209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996">
                  <a:extLst>
                    <a:ext uri="{9D8B030D-6E8A-4147-A177-3AD203B41FA5}">
                      <a16:colId xmlns:a16="http://schemas.microsoft.com/office/drawing/2014/main" val="4031676334"/>
                    </a:ext>
                  </a:extLst>
                </a:gridCol>
                <a:gridCol w="1310996">
                  <a:extLst>
                    <a:ext uri="{9D8B030D-6E8A-4147-A177-3AD203B41FA5}">
                      <a16:colId xmlns:a16="http://schemas.microsoft.com/office/drawing/2014/main" val="2861676153"/>
                    </a:ext>
                  </a:extLst>
                </a:gridCol>
                <a:gridCol w="1310996">
                  <a:extLst>
                    <a:ext uri="{9D8B030D-6E8A-4147-A177-3AD203B41FA5}">
                      <a16:colId xmlns:a16="http://schemas.microsoft.com/office/drawing/2014/main" val="2581098874"/>
                    </a:ext>
                  </a:extLst>
                </a:gridCol>
              </a:tblGrid>
              <a:tr h="261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Browse  Group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# Sessions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% Sessions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9298767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1-8 Clicks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         459,052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71.86%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1935269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9 -18 Clicks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         116,912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8939761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19-27 Clicks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           31,400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3993022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28-35 Clicks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           14,122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8656869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36- 45 Clicks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           10,372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057350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46-57 Clicks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             6,966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0026162"/>
                  </a:ext>
                </a:extLst>
              </a:tr>
              <a:tr h="261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638,824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3414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59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86696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7tyuF2wiUG6ZPxGjJdc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7tyuF2wiUG6ZPxGjJdc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7tyuF2wiUG6ZPxGjJdc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7tyuF2wiUG6ZPxGjJdca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5251</TotalTime>
  <Words>521</Words>
  <Application>Microsoft Office PowerPoint</Application>
  <PresentationFormat>On-screen Show (4:3)</PresentationFormat>
  <Paragraphs>111</Paragraphs>
  <Slides>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MS PGothic</vt:lpstr>
      <vt:lpstr>Arial</vt:lpstr>
      <vt:lpstr>Avenir LT Std 35 Light</vt:lpstr>
      <vt:lpstr>Avenir LT Std 95 Black</vt:lpstr>
      <vt:lpstr>Calibri</vt:lpstr>
      <vt:lpstr>Times New Roman</vt:lpstr>
      <vt:lpstr>Trebuchet MS</vt:lpstr>
      <vt:lpstr>Wingdings</vt:lpstr>
      <vt:lpstr>Office Theme</vt:lpstr>
      <vt:lpstr>think-cell Slide</vt:lpstr>
      <vt:lpstr>Packager Shell Object</vt:lpstr>
      <vt:lpstr>PowerPoint Presentation</vt:lpstr>
      <vt:lpstr>Key updates</vt:lpstr>
      <vt:lpstr>PowerPoint Presentation</vt:lpstr>
      <vt:lpstr>BACKGROUND</vt:lpstr>
      <vt:lpstr>METHODOLOGY</vt:lpstr>
      <vt:lpstr>RESULTS</vt:lpstr>
      <vt:lpstr>PowerPoint Presentation</vt:lpstr>
      <vt:lpstr>BACKGROUND</vt:lpstr>
      <vt:lpstr>PowerPoint Presentation</vt:lpstr>
    </vt:vector>
  </TitlesOfParts>
  <Company>Gap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CEM Analytics</dc:title>
  <dc:creator>Business Partner</dc:creator>
  <cp:lastModifiedBy>Mithun Ghosh</cp:lastModifiedBy>
  <cp:revision>298</cp:revision>
  <cp:lastPrinted>2015-01-13T20:57:50Z</cp:lastPrinted>
  <dcterms:created xsi:type="dcterms:W3CDTF">2014-12-19T17:39:01Z</dcterms:created>
  <dcterms:modified xsi:type="dcterms:W3CDTF">2017-07-14T08:03:22Z</dcterms:modified>
</cp:coreProperties>
</file>